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1" r:id="rId11"/>
    <p:sldId id="266" r:id="rId12"/>
    <p:sldId id="267" r:id="rId13"/>
    <p:sldId id="268" r:id="rId14"/>
    <p:sldId id="269" r:id="rId15"/>
    <p:sldId id="270" r:id="rId16"/>
    <p:sldId id="272" r:id="rId17"/>
    <p:sldId id="273" r:id="rId1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6" autoAdjust="0"/>
    <p:restoredTop sz="86369" autoAdjust="0"/>
  </p:normalViewPr>
  <p:slideViewPr>
    <p:cSldViewPr snapToGrid="0" snapToObjects="1">
      <p:cViewPr varScale="1">
        <p:scale>
          <a:sx n="46" d="100"/>
          <a:sy n="46" d="100"/>
        </p:scale>
        <p:origin x="-1152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3" Type="http://schemas.openxmlformats.org/officeDocument/2006/relationships/slide" Target="slides/slide3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10" Type="http://schemas.openxmlformats.org/officeDocument/2006/relationships/slide" Target="slides/slide10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B0C99-FC7F-E64B-A142-CD9E76A78997}" type="datetimeFigureOut">
              <a:rPr lang="de-DE" smtClean="0"/>
              <a:pPr/>
              <a:t>08.05.2015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774C1-015F-4E4F-A0BA-026B4D1981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20920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4A3A0-9CB5-554A-B879-BA396991387F}" type="datetimeFigureOut">
              <a:rPr lang="de-DE" smtClean="0"/>
              <a:pPr/>
              <a:t>08.05.2015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EABC0-9F34-7749-A845-084CC763E11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36375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ABC0-9F34-7749-A845-084CC763E113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295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15D781-BFFE-3740-9AB1-171B3F97A28C}" type="datetime1">
              <a:rPr lang="de-AT" smtClean="0"/>
              <a:pPr/>
              <a:t>08.05.2015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D84A7A-E633-9B4A-9933-00A0C5F7C0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32367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2AF58-8AC9-4B41-BFB4-C8C82B70766B}" type="datetime1">
              <a:rPr lang="de-AT" smtClean="0"/>
              <a:pPr/>
              <a:t>08.05.2015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D84A7A-E633-9B4A-9933-00A0C5F7C0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25837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44BB84-E871-DF48-8CDB-E1DE0808F583}" type="datetime1">
              <a:rPr lang="de-AT" smtClean="0"/>
              <a:pPr/>
              <a:t>08.05.2015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D84A7A-E633-9B4A-9933-00A0C5F7C0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94840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90148F-4885-D249-AF30-2478B6898E4C}" type="datetime1">
              <a:rPr lang="de-AT" smtClean="0"/>
              <a:pPr/>
              <a:t>08.05.2015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D84A7A-E633-9B4A-9933-00A0C5F7C0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35158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A45FC8-0032-0F4A-AD77-7D964A2C3757}" type="datetime1">
              <a:rPr lang="de-AT" smtClean="0"/>
              <a:pPr/>
              <a:t>08.05.2015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D84A7A-E633-9B4A-9933-00A0C5F7C0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24103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F7F8A5-6374-2546-A303-0FF3314CE40F}" type="datetime1">
              <a:rPr lang="de-AT" smtClean="0"/>
              <a:pPr/>
              <a:t>08.05.2015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D84A7A-E633-9B4A-9933-00A0C5F7C0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73178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6A84E9-403D-1B4B-BCEB-C7821F94FEB9}" type="datetime1">
              <a:rPr lang="de-AT" smtClean="0"/>
              <a:pPr/>
              <a:t>08.05.2015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D84A7A-E633-9B4A-9933-00A0C5F7C0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16189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9C4FE6-6778-7E49-A5F5-4C2B596CC0D5}" type="datetime1">
              <a:rPr lang="de-AT" smtClean="0"/>
              <a:pPr/>
              <a:t>08.05.2015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D84A7A-E633-9B4A-9933-00A0C5F7C0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28821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9E248D-8470-B441-A7E8-0121D3CAD3B2}" type="datetime1">
              <a:rPr lang="de-AT" smtClean="0"/>
              <a:pPr/>
              <a:t>08.05.2015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D84A7A-E633-9B4A-9933-00A0C5F7C0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20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2E2126-5893-0147-8031-606A63837B6A}" type="datetime1">
              <a:rPr lang="de-AT" smtClean="0"/>
              <a:pPr/>
              <a:t>08.05.2015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D84A7A-E633-9B4A-9933-00A0C5F7C0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5430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C0F2E-F631-2841-AA01-825AED321463}" type="datetime1">
              <a:rPr lang="de-AT" smtClean="0"/>
              <a:pPr/>
              <a:t>08.05.2015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D84A7A-E633-9B4A-9933-00A0C5F7C0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46994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Users/christinaweigel/Desktop/JOBS/JOBS2015/11_Lesezentrum_aquanarrabilis/Template/ppt2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pt2.jpg" descr="/Users/christinaweigel/Desktop/JOBS/JOBS2015/11_Lesezentrum_aquanarrabilis/Template/ppt2.jpg"/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13136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2404535"/>
            <a:ext cx="8229600" cy="322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78648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christinaweigel/Desktop/JOBS/JOBS2015/11_Lesezentrum_aquanarrabilis/Template/ppt1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11May2015\IMG_1680.MOV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t1.jpg" descr="/Users/christinaweigel/Desktop/JOBS/JOBS2015/11_Lesezentrum_aquanarrabilis/Template/ppt1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9273" y="3729182"/>
            <a:ext cx="3994727" cy="992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6091" y="3729382"/>
            <a:ext cx="6429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 smtClean="0">
                <a:solidFill>
                  <a:schemeClr val="tx2"/>
                </a:solidFill>
                <a:latin typeface="Times"/>
                <a:cs typeface="Times"/>
              </a:rPr>
              <a:t>Словестното разказвателно умение в театър и картини</a:t>
            </a:r>
            <a:endParaRPr lang="en-US" sz="3600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7111" y="5531556"/>
            <a:ext cx="2921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7369" y="5702919"/>
            <a:ext cx="6025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latin typeface="Times"/>
                <a:cs typeface="Times"/>
              </a:rPr>
              <a:t>Регионална библиотека “Пенчо Славейков”</a:t>
            </a:r>
          </a:p>
          <a:p>
            <a:pPr algn="ctr"/>
            <a:r>
              <a:rPr lang="bg-BG" sz="2400" dirty="0" smtClean="0">
                <a:latin typeface="Times"/>
                <a:cs typeface="Times"/>
              </a:rPr>
              <a:t>Жечка Кираджиева   Юлка Николова</a:t>
            </a:r>
          </a:p>
        </p:txBody>
      </p:sp>
    </p:spTree>
    <p:extLst>
      <p:ext uri="{BB962C8B-B14F-4D97-AF65-F5344CB8AC3E}">
        <p14:creationId xmlns="" xmlns:p14="http://schemas.microsoft.com/office/powerpoint/2010/main" val="361888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32583"/>
            <a:ext cx="7467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bg-BG" b="1" dirty="0">
                <a:latin typeface="Times"/>
                <a:cs typeface="Times"/>
              </a:rPr>
              <a:t>Основни </a:t>
            </a:r>
            <a:r>
              <a:rPr lang="bg-BG" b="1" dirty="0" smtClean="0">
                <a:latin typeface="Times"/>
                <a:cs typeface="Times"/>
              </a:rPr>
              <a:t>дейности</a:t>
            </a:r>
            <a:r>
              <a:rPr lang="bg-BG" dirty="0" smtClean="0">
                <a:latin typeface="Times"/>
                <a:cs typeface="Times"/>
              </a:rPr>
              <a:t>                  </a:t>
            </a:r>
            <a:r>
              <a:rPr lang="bg-BG" sz="4000" dirty="0" smtClean="0">
                <a:latin typeface="Times"/>
                <a:cs typeface="Times"/>
              </a:rPr>
              <a:t>(2)</a:t>
            </a:r>
            <a:endParaRPr lang="en-US" sz="4000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bg-BG" dirty="0" smtClean="0">
                <a:latin typeface="Times"/>
                <a:cs typeface="Times"/>
              </a:rPr>
              <a:t> Педагогически </a:t>
            </a:r>
            <a:r>
              <a:rPr lang="bg-BG" dirty="0">
                <a:latin typeface="Times"/>
                <a:cs typeface="Times"/>
              </a:rPr>
              <a:t>наръчници за обучение в детски градини, училища и библиотеки</a:t>
            </a:r>
            <a:endParaRPr lang="en-US" dirty="0">
              <a:latin typeface="Times"/>
              <a:cs typeface="Times"/>
            </a:endParaRPr>
          </a:p>
          <a:p>
            <a:pPr>
              <a:buFont typeface="Wingdings" charset="2"/>
              <a:buChar char="²"/>
            </a:pPr>
            <a:r>
              <a:rPr lang="bg-BG" dirty="0" smtClean="0">
                <a:latin typeface="Times"/>
                <a:cs typeface="Times"/>
              </a:rPr>
              <a:t> Подходящи </a:t>
            </a:r>
            <a:r>
              <a:rPr lang="bg-BG" dirty="0">
                <a:latin typeface="Times"/>
                <a:cs typeface="Times"/>
              </a:rPr>
              <a:t>модули за </a:t>
            </a:r>
            <a:r>
              <a:rPr lang="en-US" dirty="0">
                <a:latin typeface="Times"/>
                <a:cs typeface="Times"/>
              </a:rPr>
              <a:t>on-line </a:t>
            </a:r>
            <a:r>
              <a:rPr lang="bg-BG" dirty="0">
                <a:latin typeface="Times"/>
                <a:cs typeface="Times"/>
              </a:rPr>
              <a:t>обучение на библиотекари и </a:t>
            </a:r>
            <a:r>
              <a:rPr lang="bg-BG" dirty="0" smtClean="0">
                <a:latin typeface="Times"/>
                <a:cs typeface="Times"/>
              </a:rPr>
              <a:t>включването </a:t>
            </a:r>
            <a:r>
              <a:rPr lang="bg-BG" dirty="0">
                <a:latin typeface="Times"/>
                <a:cs typeface="Times"/>
              </a:rPr>
              <a:t>им в преподавателска дейност с целеви групи  от   предучилищна и начална училищна възраст</a:t>
            </a:r>
            <a:r>
              <a:rPr lang="en-US" dirty="0">
                <a:latin typeface="Times"/>
                <a:cs typeface="Times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6170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755" y="905583"/>
            <a:ext cx="5737578" cy="1143000"/>
          </a:xfrm>
        </p:spPr>
        <p:txBody>
          <a:bodyPr/>
          <a:lstStyle/>
          <a:p>
            <a:pPr algn="l"/>
            <a:r>
              <a:rPr lang="bg-BG" b="1" dirty="0" smtClean="0">
                <a:latin typeface="Times"/>
                <a:cs typeface="Times"/>
              </a:rPr>
              <a:t>Началото...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charset="2"/>
              <a:buChar char="²"/>
            </a:pPr>
            <a:r>
              <a:rPr lang="bg-BG" dirty="0" smtClean="0">
                <a:latin typeface="Times"/>
                <a:cs typeface="Times"/>
              </a:rPr>
              <a:t> Проучване </a:t>
            </a:r>
            <a:r>
              <a:rPr lang="bg-BG" dirty="0">
                <a:latin typeface="Times"/>
                <a:cs typeface="Times"/>
              </a:rPr>
              <a:t>и събиране на информация за добри практики и вече съществуващи образователни материали</a:t>
            </a:r>
            <a:endParaRPr lang="en-US" dirty="0">
              <a:latin typeface="Times"/>
              <a:cs typeface="Times"/>
            </a:endParaRPr>
          </a:p>
          <a:p>
            <a:pPr>
              <a:buFont typeface="Wingdings" charset="2"/>
              <a:buChar char="²"/>
            </a:pPr>
            <a:r>
              <a:rPr lang="bg-BG" dirty="0" smtClean="0">
                <a:latin typeface="Times"/>
                <a:cs typeface="Times"/>
              </a:rPr>
              <a:t> Изготвяне </a:t>
            </a:r>
            <a:r>
              <a:rPr lang="bg-BG" dirty="0">
                <a:latin typeface="Times"/>
                <a:cs typeface="Times"/>
              </a:rPr>
              <a:t>на база данни със свободно достъпни информационни ресурси, с възможност за допълнения и споделяне</a:t>
            </a:r>
            <a:r>
              <a:rPr lang="en-US" dirty="0">
                <a:latin typeface="Times"/>
                <a:cs typeface="Times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2490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05 at 2.52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817">
            <a:off x="620888" y="756285"/>
            <a:ext cx="6863991" cy="4479512"/>
          </a:xfrm>
          <a:prstGeom prst="rect">
            <a:avLst/>
          </a:prstGeom>
        </p:spPr>
      </p:pic>
      <p:pic>
        <p:nvPicPr>
          <p:cNvPr id="4" name="Picture 3" descr="Screen Shot 2015-05-05 at 2.55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5512">
            <a:off x="1398468" y="1595533"/>
            <a:ext cx="7050004" cy="3480098"/>
          </a:xfrm>
          <a:prstGeom prst="rect">
            <a:avLst/>
          </a:prstGeom>
        </p:spPr>
      </p:pic>
      <p:pic>
        <p:nvPicPr>
          <p:cNvPr id="5" name="Picture 4" descr="Screen Shot 2015-05-05 at 2.55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2044">
            <a:off x="320542" y="2410863"/>
            <a:ext cx="6370752" cy="3347173"/>
          </a:xfrm>
          <a:prstGeom prst="rect">
            <a:avLst/>
          </a:prstGeom>
        </p:spPr>
      </p:pic>
      <p:pic>
        <p:nvPicPr>
          <p:cNvPr id="6" name="Picture 5" descr="Screen Shot 2015-05-05 at 2.55.0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439">
            <a:off x="1486067" y="1950553"/>
            <a:ext cx="6239583" cy="35030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90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4" y="933806"/>
            <a:ext cx="6019800" cy="1143000"/>
          </a:xfrm>
        </p:spPr>
        <p:txBody>
          <a:bodyPr/>
          <a:lstStyle/>
          <a:p>
            <a:pPr algn="l"/>
            <a:r>
              <a:rPr lang="en-US" b="1" dirty="0" smtClean="0">
                <a:latin typeface="Times"/>
                <a:cs typeface="Times"/>
              </a:rPr>
              <a:t>AQ</a:t>
            </a:r>
            <a:r>
              <a:rPr lang="en-US" b="1" dirty="0">
                <a:latin typeface="Times"/>
                <a:cs typeface="Times"/>
              </a:rPr>
              <a:t>U</a:t>
            </a:r>
            <a:r>
              <a:rPr lang="en-US" b="1" dirty="0" smtClean="0">
                <a:latin typeface="Times"/>
                <a:cs typeface="Times"/>
              </a:rPr>
              <a:t>A </a:t>
            </a:r>
            <a:r>
              <a:rPr lang="en-US" b="1" dirty="0">
                <a:latin typeface="Times"/>
                <a:cs typeface="Times"/>
              </a:rPr>
              <a:t>Story</a:t>
            </a:r>
            <a:r>
              <a:rPr lang="en-US" dirty="0">
                <a:latin typeface="Times"/>
                <a:cs typeface="Times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Wingdings" charset="2"/>
              <a:buChar char="²"/>
            </a:pPr>
            <a:r>
              <a:rPr lang="en-US" sz="3600" dirty="0" smtClean="0">
                <a:latin typeface="Times"/>
                <a:cs typeface="Times"/>
              </a:rPr>
              <a:t> </a:t>
            </a:r>
            <a:r>
              <a:rPr lang="bg-BG" sz="3600" dirty="0" smtClean="0">
                <a:latin typeface="Times"/>
                <a:cs typeface="Times"/>
              </a:rPr>
              <a:t>„</a:t>
            </a:r>
            <a:r>
              <a:rPr lang="bg-BG" sz="3600" dirty="0">
                <a:latin typeface="Times"/>
                <a:cs typeface="Times"/>
              </a:rPr>
              <a:t>Ели и Някой“ </a:t>
            </a:r>
            <a:endParaRPr lang="en-US" sz="3600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en-US" sz="3600" dirty="0" smtClean="0">
                <a:latin typeface="Times"/>
                <a:cs typeface="Times"/>
              </a:rPr>
              <a:t> </a:t>
            </a:r>
            <a:r>
              <a:rPr lang="bg-BG" sz="3600" dirty="0" smtClean="0">
                <a:latin typeface="Times"/>
                <a:cs typeface="Times"/>
              </a:rPr>
              <a:t>„</a:t>
            </a:r>
            <a:r>
              <a:rPr lang="bg-BG" sz="3600" dirty="0">
                <a:latin typeface="Times"/>
                <a:cs typeface="Times"/>
              </a:rPr>
              <a:t>Приятелство“ </a:t>
            </a:r>
            <a:endParaRPr lang="en-US" sz="3600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en-US" sz="3600" dirty="0" smtClean="0">
                <a:latin typeface="Times"/>
                <a:cs typeface="Times"/>
              </a:rPr>
              <a:t> </a:t>
            </a:r>
            <a:r>
              <a:rPr lang="bg-BG" sz="3600" dirty="0" smtClean="0">
                <a:latin typeface="Times"/>
                <a:cs typeface="Times"/>
              </a:rPr>
              <a:t>„</a:t>
            </a:r>
            <a:r>
              <a:rPr lang="bg-BG" sz="3600" dirty="0">
                <a:latin typeface="Times"/>
                <a:cs typeface="Times"/>
              </a:rPr>
              <a:t>Родово предание за Щъркови“</a:t>
            </a:r>
            <a:endParaRPr lang="en-US" sz="3600" dirty="0">
              <a:latin typeface="Times"/>
              <a:cs typeface="Times"/>
            </a:endParaRPr>
          </a:p>
          <a:p>
            <a:pPr>
              <a:buFont typeface="Wingdings" charset="2"/>
              <a:buChar char="²"/>
            </a:pPr>
            <a:endParaRPr lang="en-US" sz="3600" dirty="0">
              <a:latin typeface="Times"/>
              <a:cs typeface="Times"/>
            </a:endParaRPr>
          </a:p>
        </p:txBody>
      </p:sp>
      <p:pic>
        <p:nvPicPr>
          <p:cNvPr id="4" name="Picture 3" descr="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6" y="479778"/>
            <a:ext cx="8108244" cy="5694339"/>
          </a:xfrm>
          <a:prstGeom prst="rect">
            <a:avLst/>
          </a:prstGeom>
        </p:spPr>
      </p:pic>
      <p:pic>
        <p:nvPicPr>
          <p:cNvPr id="5" name="Picture 4" descr="0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430894"/>
            <a:ext cx="8094133" cy="5761248"/>
          </a:xfrm>
          <a:prstGeom prst="rect">
            <a:avLst/>
          </a:prstGeom>
        </p:spPr>
      </p:pic>
      <p:pic>
        <p:nvPicPr>
          <p:cNvPr id="6" name="Picture 5" descr="00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9" y="426288"/>
            <a:ext cx="8094133" cy="5761248"/>
          </a:xfrm>
          <a:prstGeom prst="rect">
            <a:avLst/>
          </a:prstGeom>
        </p:spPr>
      </p:pic>
      <p:pic>
        <p:nvPicPr>
          <p:cNvPr id="7" name="Picture 6" descr="00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2" y="366612"/>
            <a:ext cx="8159120" cy="58075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90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755" y="665697"/>
            <a:ext cx="5892800" cy="1143000"/>
          </a:xfrm>
        </p:spPr>
        <p:txBody>
          <a:bodyPr/>
          <a:lstStyle/>
          <a:p>
            <a:pPr algn="l"/>
            <a:r>
              <a:rPr lang="bg-BG" b="1" dirty="0">
                <a:latin typeface="Times"/>
                <a:cs typeface="Times"/>
              </a:rPr>
              <a:t>Поглед напред</a:t>
            </a:r>
            <a:r>
              <a:rPr lang="en-US" dirty="0">
                <a:latin typeface="Times"/>
                <a:cs typeface="Times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charset="2"/>
              <a:buChar char="²"/>
            </a:pPr>
            <a:r>
              <a:rPr lang="en-US" dirty="0" smtClean="0">
                <a:latin typeface="Times"/>
                <a:cs typeface="Times"/>
              </a:rPr>
              <a:t> </a:t>
            </a:r>
            <a:r>
              <a:rPr lang="bg-BG" dirty="0" smtClean="0">
                <a:latin typeface="Times"/>
                <a:cs typeface="Times"/>
              </a:rPr>
              <a:t>Рисуване </a:t>
            </a:r>
            <a:r>
              <a:rPr lang="bg-BG" dirty="0">
                <a:latin typeface="Times"/>
                <a:cs typeface="Times"/>
              </a:rPr>
              <a:t>и изработка на шаблони и кукли</a:t>
            </a:r>
            <a:endParaRPr lang="en-US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en-US" dirty="0" smtClean="0">
                <a:latin typeface="Times"/>
                <a:cs typeface="Times"/>
              </a:rPr>
              <a:t> </a:t>
            </a:r>
            <a:r>
              <a:rPr lang="bg-BG" dirty="0" smtClean="0">
                <a:latin typeface="Times"/>
                <a:cs typeface="Times"/>
              </a:rPr>
              <a:t>Пресъздаване </a:t>
            </a:r>
            <a:r>
              <a:rPr lang="bg-BG" dirty="0">
                <a:latin typeface="Times"/>
                <a:cs typeface="Times"/>
              </a:rPr>
              <a:t>на истории чрез кукли и сценично пространство</a:t>
            </a:r>
            <a:endParaRPr lang="en-US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en-US" dirty="0" smtClean="0">
                <a:latin typeface="Times"/>
                <a:cs typeface="Times"/>
              </a:rPr>
              <a:t> </a:t>
            </a:r>
            <a:r>
              <a:rPr lang="bg-BG" dirty="0" smtClean="0">
                <a:latin typeface="Times"/>
                <a:cs typeface="Times"/>
              </a:rPr>
              <a:t>Изготвяне </a:t>
            </a:r>
            <a:r>
              <a:rPr lang="bg-BG" dirty="0">
                <a:latin typeface="Times"/>
                <a:cs typeface="Times"/>
              </a:rPr>
              <a:t>на образователни ресурси и помагала</a:t>
            </a:r>
            <a:endParaRPr lang="en-US" dirty="0">
              <a:latin typeface="Times"/>
              <a:cs typeface="Times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79" y="1667587"/>
            <a:ext cx="6106583" cy="4067080"/>
          </a:xfrm>
          <a:prstGeom prst="rect">
            <a:avLst/>
          </a:prstGeom>
        </p:spPr>
      </p:pic>
      <p:pic>
        <p:nvPicPr>
          <p:cNvPr id="6" name="Picture 5" descr="16454154011_e65444f697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78" y="2258566"/>
            <a:ext cx="5912556" cy="4434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90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29" y="56691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bg-BG" sz="3600" b="1" dirty="0" smtClean="0">
                <a:latin typeface="Times"/>
                <a:cs typeface="Times"/>
              </a:rPr>
              <a:t>AQ</a:t>
            </a:r>
            <a:r>
              <a:rPr lang="en-US" sz="3600" b="1" dirty="0" smtClean="0">
                <a:latin typeface="Times"/>
                <a:cs typeface="Times"/>
              </a:rPr>
              <a:t>U</a:t>
            </a:r>
            <a:r>
              <a:rPr lang="bg-BG" sz="3600" b="1" dirty="0" smtClean="0">
                <a:latin typeface="Times"/>
                <a:cs typeface="Times"/>
              </a:rPr>
              <a:t>A  NARRABILIS </a:t>
            </a:r>
            <a:r>
              <a:rPr lang="bg-BG" sz="3600" b="1" dirty="0">
                <a:latin typeface="Times"/>
                <a:cs typeface="Times"/>
              </a:rPr>
              <a:t>- изграждане на устойчива мрежа в европейски мащаб</a:t>
            </a:r>
            <a:r>
              <a:rPr lang="en-US" sz="3600" dirty="0">
                <a:latin typeface="Times"/>
                <a:cs typeface="Times"/>
              </a:rPr>
              <a:t> </a:t>
            </a:r>
          </a:p>
        </p:txBody>
      </p:sp>
      <p:pic>
        <p:nvPicPr>
          <p:cNvPr id="3" name="Picture 2" descr="16269654259_ec2cd90ed0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3115">
            <a:off x="411818" y="2232027"/>
            <a:ext cx="5418667" cy="4064000"/>
          </a:xfrm>
          <a:prstGeom prst="rect">
            <a:avLst/>
          </a:prstGeom>
        </p:spPr>
      </p:pic>
      <p:pic>
        <p:nvPicPr>
          <p:cNvPr id="4" name="Picture 3" descr="16455899145_5a57133b5c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025">
            <a:off x="3543791" y="2486138"/>
            <a:ext cx="5092207" cy="3819156"/>
          </a:xfrm>
          <a:prstGeom prst="rect">
            <a:avLst/>
          </a:prstGeom>
        </p:spPr>
      </p:pic>
      <p:pic>
        <p:nvPicPr>
          <p:cNvPr id="6" name="Picture 5" descr="16454137041_2e5fabda2e_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7" y="1905789"/>
            <a:ext cx="6067780" cy="45508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90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96365"/>
            <a:ext cx="7021689" cy="1143000"/>
          </a:xfrm>
        </p:spPr>
        <p:txBody>
          <a:bodyPr/>
          <a:lstStyle/>
          <a:p>
            <a:pPr algn="l"/>
            <a:r>
              <a:rPr lang="bg-BG" b="1" dirty="0">
                <a:latin typeface="Times"/>
                <a:cs typeface="Times"/>
              </a:rPr>
              <a:t>Светът през детските очи</a:t>
            </a:r>
            <a:r>
              <a:rPr lang="en-US" dirty="0">
                <a:latin typeface="Times"/>
                <a:cs typeface="Times"/>
              </a:rPr>
              <a:t> </a:t>
            </a:r>
          </a:p>
        </p:txBody>
      </p:sp>
      <p:pic>
        <p:nvPicPr>
          <p:cNvPr id="3" name="Picture 2" descr="Боц!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510">
            <a:off x="514124" y="2194870"/>
            <a:ext cx="4667181" cy="3500386"/>
          </a:xfrm>
          <a:prstGeom prst="rect">
            <a:avLst/>
          </a:prstGeom>
        </p:spPr>
      </p:pic>
      <p:pic>
        <p:nvPicPr>
          <p:cNvPr id="5" name="Picture 4" descr="IMG_805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176">
            <a:off x="4078110" y="1851030"/>
            <a:ext cx="3376083" cy="4501444"/>
          </a:xfrm>
          <a:prstGeom prst="rect">
            <a:avLst/>
          </a:prstGeom>
        </p:spPr>
      </p:pic>
      <p:pic>
        <p:nvPicPr>
          <p:cNvPr id="6" name="Picture 5" descr="IMG_807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5242">
            <a:off x="5135546" y="2014307"/>
            <a:ext cx="3249083" cy="4332111"/>
          </a:xfrm>
          <a:prstGeom prst="rect">
            <a:avLst/>
          </a:prstGeom>
        </p:spPr>
      </p:pic>
      <p:pic>
        <p:nvPicPr>
          <p:cNvPr id="7" name="Picture 6" descr="IMG_807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5" y="374178"/>
            <a:ext cx="8302334" cy="6226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938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9468"/>
            <a:ext cx="8686800" cy="1648532"/>
          </a:xfrm>
        </p:spPr>
        <p:txBody>
          <a:bodyPr>
            <a:normAutofit fontScale="90000"/>
          </a:bodyPr>
          <a:lstStyle/>
          <a:p>
            <a:r>
              <a:rPr lang="bg-BG" b="1" dirty="0" smtClean="0">
                <a:latin typeface="Times"/>
                <a:cs typeface="Times"/>
              </a:rPr>
              <a:t>Благодаря за вниманието!</a:t>
            </a:r>
            <a:r>
              <a:rPr lang="en-US" dirty="0" smtClean="0">
                <a:latin typeface="Times"/>
                <a:cs typeface="Times"/>
              </a:rPr>
              <a:t> </a:t>
            </a:r>
            <a:br>
              <a:rPr lang="en-US" dirty="0" smtClean="0">
                <a:latin typeface="Times"/>
                <a:cs typeface="Times"/>
              </a:rPr>
            </a:br>
            <a:r>
              <a:rPr lang="en-US" sz="4000" dirty="0">
                <a:latin typeface="Times"/>
                <a:cs typeface="Times"/>
              </a:rPr>
              <a:t>e-mail: </a:t>
            </a:r>
            <a:r>
              <a:rPr lang="en-US" sz="4000" dirty="0" err="1">
                <a:latin typeface="Times"/>
                <a:cs typeface="Times"/>
              </a:rPr>
              <a:t>office@libvar.bg</a:t>
            </a:r>
            <a:r>
              <a:rPr lang="en-US" sz="4000" dirty="0"/>
              <a:t> </a:t>
            </a:r>
            <a:br>
              <a:rPr lang="en-US" sz="4000" dirty="0"/>
            </a:br>
            <a:endParaRPr lang="en-US" sz="4000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3" y="4605869"/>
            <a:ext cx="7148688" cy="1320798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latin typeface="Times"/>
                <a:cs typeface="Times"/>
              </a:rPr>
              <a:t>http://</a:t>
            </a:r>
            <a:r>
              <a:rPr lang="bg-BG" dirty="0" smtClean="0">
                <a:latin typeface="Times"/>
                <a:cs typeface="Times"/>
              </a:rPr>
              <a:t>www.libvar.bg/projects/narrabilis</a:t>
            </a:r>
            <a:r>
              <a:rPr lang="en-US" dirty="0" smtClean="0">
                <a:latin typeface="Times"/>
                <a:cs typeface="Times"/>
              </a:rPr>
              <a:t>/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893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05" y="1008466"/>
            <a:ext cx="8229600" cy="1143000"/>
          </a:xfrm>
        </p:spPr>
        <p:txBody>
          <a:bodyPr/>
          <a:lstStyle/>
          <a:p>
            <a:pPr algn="l"/>
            <a:r>
              <a:rPr lang="bg-BG" b="1" dirty="0">
                <a:latin typeface="Times"/>
                <a:cs typeface="Times"/>
              </a:rPr>
              <a:t>Децата – богатство и бъдеще</a:t>
            </a:r>
            <a:r>
              <a:rPr lang="en-US" dirty="0">
                <a:latin typeface="Times"/>
                <a:cs typeface="Times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9709"/>
            <a:ext cx="8229600" cy="4054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dirty="0">
                <a:latin typeface="Times"/>
                <a:cs typeface="Times"/>
              </a:rPr>
              <a:t>Откриване и развиване на творческия потенциал от най-ранна детска </a:t>
            </a:r>
            <a:r>
              <a:rPr lang="bg-BG" dirty="0" smtClean="0">
                <a:latin typeface="Times"/>
                <a:cs typeface="Times"/>
              </a:rPr>
              <a:t>възраст</a:t>
            </a:r>
            <a:endParaRPr lang="en-US" dirty="0" smtClean="0">
              <a:latin typeface="Times"/>
              <a:cs typeface="Times"/>
            </a:endParaRPr>
          </a:p>
          <a:p>
            <a:pPr marL="0" indent="0">
              <a:buNone/>
            </a:pPr>
            <a:endParaRPr lang="en-US" sz="1200" dirty="0">
              <a:latin typeface="Times"/>
              <a:cs typeface="Times"/>
            </a:endParaRPr>
          </a:p>
          <a:p>
            <a:pPr lvl="1">
              <a:buFont typeface="Wingdings" charset="2"/>
              <a:buChar char="²"/>
            </a:pPr>
            <a:r>
              <a:rPr lang="en-US" dirty="0" smtClean="0">
                <a:latin typeface="Times"/>
                <a:cs typeface="Times"/>
              </a:rPr>
              <a:t> </a:t>
            </a:r>
            <a:r>
              <a:rPr lang="bg-BG" dirty="0" smtClean="0">
                <a:latin typeface="Times"/>
                <a:cs typeface="Times"/>
              </a:rPr>
              <a:t>Семейство</a:t>
            </a:r>
            <a:endParaRPr lang="en-US" dirty="0">
              <a:latin typeface="Times"/>
              <a:cs typeface="Times"/>
            </a:endParaRPr>
          </a:p>
          <a:p>
            <a:pPr lvl="1">
              <a:buFont typeface="Wingdings" charset="2"/>
              <a:buChar char="²"/>
            </a:pPr>
            <a:r>
              <a:rPr lang="en-US" dirty="0" smtClean="0">
                <a:latin typeface="Times"/>
                <a:cs typeface="Times"/>
              </a:rPr>
              <a:t> </a:t>
            </a:r>
            <a:r>
              <a:rPr lang="bg-BG" dirty="0" smtClean="0">
                <a:latin typeface="Times"/>
                <a:cs typeface="Times"/>
              </a:rPr>
              <a:t>Училище</a:t>
            </a:r>
            <a:endParaRPr lang="en-US" dirty="0">
              <a:latin typeface="Times"/>
              <a:cs typeface="Times"/>
            </a:endParaRPr>
          </a:p>
          <a:p>
            <a:pPr lvl="1">
              <a:buFont typeface="Wingdings" charset="2"/>
              <a:buChar char="²"/>
            </a:pPr>
            <a:r>
              <a:rPr lang="en-US" dirty="0">
                <a:latin typeface="Times"/>
                <a:cs typeface="Times"/>
              </a:rPr>
              <a:t> </a:t>
            </a:r>
            <a:r>
              <a:rPr lang="bg-BG" dirty="0" smtClean="0">
                <a:latin typeface="Times"/>
                <a:cs typeface="Times"/>
              </a:rPr>
              <a:t>Библиотека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За  Сл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22" y="3583897"/>
            <a:ext cx="3666865" cy="2750150"/>
          </a:xfrm>
          <a:prstGeom prst="rect">
            <a:avLst/>
          </a:prstGeom>
        </p:spPr>
      </p:pic>
      <p:pic>
        <p:nvPicPr>
          <p:cNvPr id="5" name="Picture 4" descr="Малките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63" y="3576363"/>
            <a:ext cx="3662724" cy="29256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677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815" y="1131361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bg-BG" sz="3200" b="1" dirty="0">
                <a:latin typeface="Times"/>
                <a:cs typeface="Times"/>
              </a:rPr>
              <a:t>РБ „Пенчо Славейков“ - ангажираност и отговорност към младото поколение</a:t>
            </a:r>
            <a:r>
              <a:rPr lang="en-US" sz="3200" dirty="0">
                <a:latin typeface="Times"/>
                <a:cs typeface="Times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4535"/>
            <a:ext cx="8229600" cy="37263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bg-BG" dirty="0">
                <a:latin typeface="Times"/>
                <a:cs typeface="Times"/>
              </a:rPr>
              <a:t>Проект „</a:t>
            </a:r>
            <a:r>
              <a:rPr lang="bg-BG" dirty="0" smtClean="0">
                <a:latin typeface="Times"/>
                <a:cs typeface="Times"/>
              </a:rPr>
              <a:t>AQ</a:t>
            </a:r>
            <a:r>
              <a:rPr lang="en-US" dirty="0" smtClean="0">
                <a:latin typeface="Times"/>
                <a:cs typeface="Times"/>
              </a:rPr>
              <a:t>U</a:t>
            </a:r>
            <a:r>
              <a:rPr lang="bg-BG" dirty="0" smtClean="0">
                <a:latin typeface="Times"/>
                <a:cs typeface="Times"/>
              </a:rPr>
              <a:t>A  </a:t>
            </a:r>
            <a:r>
              <a:rPr lang="bg-BG" dirty="0">
                <a:latin typeface="Times"/>
                <a:cs typeface="Times"/>
              </a:rPr>
              <a:t>NARRABILIS </a:t>
            </a:r>
            <a:r>
              <a:rPr lang="en-US" dirty="0" smtClean="0">
                <a:latin typeface="Times"/>
                <a:cs typeface="Times"/>
              </a:rPr>
              <a:t>- </a:t>
            </a:r>
            <a:r>
              <a:rPr lang="bg-BG" dirty="0" smtClean="0">
                <a:latin typeface="Times"/>
                <a:cs typeface="Times"/>
              </a:rPr>
              <a:t>Словесното </a:t>
            </a:r>
            <a:r>
              <a:rPr lang="bg-BG" dirty="0">
                <a:latin typeface="Times"/>
                <a:cs typeface="Times"/>
              </a:rPr>
              <a:t>разказвателно умение в театър и картини</a:t>
            </a:r>
            <a:r>
              <a:rPr lang="bg-BG" dirty="0" smtClean="0">
                <a:latin typeface="Times"/>
                <a:cs typeface="Times"/>
              </a:rPr>
              <a:t>“</a:t>
            </a:r>
            <a:endParaRPr lang="en-US" dirty="0" smtClean="0">
              <a:latin typeface="Times"/>
              <a:cs typeface="Times"/>
            </a:endParaRPr>
          </a:p>
          <a:p>
            <a:pPr marL="0" indent="0">
              <a:buNone/>
            </a:pPr>
            <a:endParaRPr lang="en-US" dirty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bg-BG" dirty="0" smtClean="0">
                <a:latin typeface="Times"/>
                <a:cs typeface="Times"/>
              </a:rPr>
              <a:t>Изграждане </a:t>
            </a:r>
            <a:r>
              <a:rPr lang="bg-BG" dirty="0">
                <a:latin typeface="Times"/>
                <a:cs typeface="Times"/>
              </a:rPr>
              <a:t>на основни ключови компетенции:</a:t>
            </a:r>
            <a:endParaRPr lang="en-US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en-US" dirty="0" smtClean="0">
                <a:latin typeface="Times"/>
                <a:cs typeface="Times"/>
              </a:rPr>
              <a:t> </a:t>
            </a:r>
            <a:r>
              <a:rPr lang="bg-BG" dirty="0" smtClean="0">
                <a:latin typeface="Times"/>
                <a:cs typeface="Times"/>
              </a:rPr>
              <a:t>Езикова грамотност</a:t>
            </a:r>
            <a:endParaRPr lang="en-US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en-US" dirty="0" smtClean="0">
                <a:latin typeface="Times"/>
                <a:cs typeface="Times"/>
              </a:rPr>
              <a:t> </a:t>
            </a:r>
            <a:r>
              <a:rPr lang="bg-BG" dirty="0" smtClean="0">
                <a:latin typeface="Times"/>
                <a:cs typeface="Times"/>
              </a:rPr>
              <a:t>Изучаване на </a:t>
            </a:r>
            <a:r>
              <a:rPr lang="bg-BG" dirty="0">
                <a:latin typeface="Times"/>
                <a:cs typeface="Times"/>
              </a:rPr>
              <a:t>чужд </a:t>
            </a:r>
            <a:r>
              <a:rPr lang="bg-BG" dirty="0" smtClean="0">
                <a:latin typeface="Times"/>
                <a:cs typeface="Times"/>
              </a:rPr>
              <a:t>език</a:t>
            </a:r>
            <a:endParaRPr lang="en-US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en-US" dirty="0">
                <a:latin typeface="Times"/>
                <a:cs typeface="Times"/>
              </a:rPr>
              <a:t> </a:t>
            </a:r>
            <a:r>
              <a:rPr lang="bg-BG" dirty="0" smtClean="0">
                <a:latin typeface="Times"/>
                <a:cs typeface="Times"/>
              </a:rPr>
              <a:t>Развиване </a:t>
            </a:r>
            <a:r>
              <a:rPr lang="bg-BG" dirty="0">
                <a:latin typeface="Times"/>
                <a:cs typeface="Times"/>
              </a:rPr>
              <a:t>на творчески способности</a:t>
            </a:r>
            <a:endParaRPr lang="en-US" dirty="0">
              <a:latin typeface="Times"/>
              <a:cs typeface="Time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677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909" y="758775"/>
            <a:ext cx="6875752" cy="948035"/>
          </a:xfrm>
        </p:spPr>
        <p:txBody>
          <a:bodyPr>
            <a:normAutofit/>
          </a:bodyPr>
          <a:lstStyle/>
          <a:p>
            <a:pPr algn="l"/>
            <a:r>
              <a:rPr lang="bg-BG" b="1" dirty="0" smtClean="0">
                <a:latin typeface="Times"/>
                <a:cs typeface="Times"/>
              </a:rPr>
              <a:t>Партньори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7409" y="1778880"/>
            <a:ext cx="3816942" cy="3951288"/>
          </a:xfrm>
        </p:spPr>
        <p:txBody>
          <a:bodyPr>
            <a:noAutofit/>
          </a:bodyPr>
          <a:lstStyle/>
          <a:p>
            <a:r>
              <a:rPr lang="bg-BG" sz="3000" b="1" dirty="0">
                <a:latin typeface="Times"/>
                <a:cs typeface="Times"/>
              </a:rPr>
              <a:t>Австрия</a:t>
            </a:r>
            <a:r>
              <a:rPr lang="bg-BG" sz="2600" b="1" dirty="0">
                <a:latin typeface="Times"/>
                <a:cs typeface="Times"/>
              </a:rPr>
              <a:t> </a:t>
            </a:r>
            <a:endParaRPr lang="en-US" sz="2600" dirty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en-US" dirty="0" smtClean="0">
                <a:latin typeface="Times"/>
                <a:cs typeface="Times"/>
              </a:rPr>
              <a:t>     </a:t>
            </a:r>
            <a:r>
              <a:rPr lang="bg-BG" dirty="0" smtClean="0">
                <a:latin typeface="Times"/>
                <a:cs typeface="Times"/>
              </a:rPr>
              <a:t>Lesezentrum Stei</a:t>
            </a:r>
            <a:r>
              <a:rPr lang="en-US" dirty="0" err="1" smtClean="0">
                <a:latin typeface="Times"/>
                <a:cs typeface="Times"/>
              </a:rPr>
              <a:t>ermark</a:t>
            </a:r>
            <a:endParaRPr lang="en-US" dirty="0" smtClean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en-US" dirty="0" smtClean="0">
                <a:latin typeface="Times"/>
                <a:cs typeface="Times"/>
              </a:rPr>
              <a:t>     </a:t>
            </a:r>
            <a:r>
              <a:rPr lang="en-US" dirty="0" err="1" smtClean="0">
                <a:latin typeface="Times"/>
                <a:cs typeface="Times"/>
              </a:rPr>
              <a:t>Osterreichisches</a:t>
            </a:r>
            <a:r>
              <a:rPr lang="en-US" dirty="0" smtClean="0">
                <a:latin typeface="Times"/>
                <a:cs typeface="Times"/>
              </a:rPr>
              <a:t>   </a:t>
            </a:r>
          </a:p>
          <a:p>
            <a:pPr marL="0" indent="0">
              <a:buNone/>
            </a:pPr>
            <a:r>
              <a:rPr lang="en-US" dirty="0"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       </a:t>
            </a:r>
            <a:r>
              <a:rPr lang="en-US" dirty="0" err="1" smtClean="0">
                <a:latin typeface="Times"/>
                <a:cs typeface="Times"/>
              </a:rPr>
              <a:t>Bibliothekswerk</a:t>
            </a:r>
            <a:endParaRPr lang="bg-BG" dirty="0">
              <a:latin typeface="Times"/>
              <a:cs typeface="Times"/>
            </a:endParaRPr>
          </a:p>
          <a:p>
            <a:r>
              <a:rPr lang="en-US" sz="3000" b="1" dirty="0" err="1" smtClean="0">
                <a:latin typeface="Times"/>
                <a:cs typeface="Times"/>
              </a:rPr>
              <a:t>България</a:t>
            </a:r>
            <a:r>
              <a:rPr lang="en-US" sz="2600" b="1" dirty="0" smtClean="0">
                <a:latin typeface="Times"/>
                <a:cs typeface="Times"/>
              </a:rPr>
              <a:t>                   </a:t>
            </a:r>
            <a:r>
              <a:rPr lang="en-US" dirty="0" smtClean="0">
                <a:latin typeface="Times"/>
                <a:cs typeface="Times"/>
              </a:rPr>
              <a:t>Регионална </a:t>
            </a:r>
            <a:r>
              <a:rPr lang="en-US" dirty="0">
                <a:latin typeface="Times"/>
                <a:cs typeface="Times"/>
              </a:rPr>
              <a:t>библиотека "Пенчо Славейков" - </a:t>
            </a:r>
            <a:r>
              <a:rPr lang="en-US" dirty="0" smtClean="0">
                <a:latin typeface="Times"/>
                <a:cs typeface="Times"/>
              </a:rPr>
              <a:t>Варна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6340" y="1655984"/>
            <a:ext cx="4367542" cy="4256437"/>
          </a:xfrm>
        </p:spPr>
        <p:txBody>
          <a:bodyPr>
            <a:noAutofit/>
          </a:bodyPr>
          <a:lstStyle/>
          <a:p>
            <a:r>
              <a:rPr lang="bg-BG" sz="3000" b="1" dirty="0" smtClean="0">
                <a:latin typeface="Times"/>
                <a:cs typeface="Times"/>
              </a:rPr>
              <a:t>Португалия</a:t>
            </a:r>
          </a:p>
          <a:p>
            <a:pPr marL="0" indent="0">
              <a:buNone/>
            </a:pPr>
            <a:r>
              <a:rPr lang="en-US" dirty="0" smtClean="0">
                <a:latin typeface="Times"/>
                <a:cs typeface="Times"/>
              </a:rPr>
              <a:t>     </a:t>
            </a:r>
            <a:r>
              <a:rPr lang="en-US" dirty="0" err="1" smtClean="0">
                <a:latin typeface="Times"/>
                <a:cs typeface="Times"/>
              </a:rPr>
              <a:t>Instituto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>
                <a:latin typeface="Times"/>
                <a:cs typeface="Times"/>
              </a:rPr>
              <a:t>Politecnico de </a:t>
            </a:r>
            <a:endParaRPr lang="en-US" dirty="0" smtClean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en-US" dirty="0"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         </a:t>
            </a:r>
            <a:r>
              <a:rPr lang="en-US" dirty="0" err="1" smtClean="0">
                <a:latin typeface="Times"/>
                <a:cs typeface="Times"/>
              </a:rPr>
              <a:t>Castelo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 err="1" smtClean="0">
                <a:latin typeface="Times"/>
                <a:cs typeface="Times"/>
              </a:rPr>
              <a:t>Branco</a:t>
            </a:r>
            <a:endParaRPr lang="bg-BG" b="1" dirty="0" smtClean="0">
              <a:latin typeface="Times"/>
              <a:cs typeface="Times"/>
            </a:endParaRPr>
          </a:p>
          <a:p>
            <a:r>
              <a:rPr lang="bg-BG" sz="3000" b="1" dirty="0" smtClean="0">
                <a:latin typeface="Times"/>
                <a:cs typeface="Times"/>
              </a:rPr>
              <a:t>Кипър</a:t>
            </a:r>
          </a:p>
          <a:p>
            <a:pPr marL="0" indent="0">
              <a:buNone/>
            </a:pPr>
            <a:r>
              <a:rPr lang="en-US" dirty="0" smtClean="0">
                <a:latin typeface="Times"/>
                <a:cs typeface="Times"/>
              </a:rPr>
              <a:t>     University of Nicosia</a:t>
            </a:r>
            <a:endParaRPr lang="bg-BG" dirty="0" smtClean="0">
              <a:latin typeface="Times"/>
              <a:cs typeface="Times"/>
            </a:endParaRPr>
          </a:p>
          <a:p>
            <a:r>
              <a:rPr lang="bg-BG" sz="3000" b="1" dirty="0" smtClean="0">
                <a:latin typeface="Times"/>
                <a:cs typeface="Times"/>
              </a:rPr>
              <a:t>Полша</a:t>
            </a:r>
          </a:p>
          <a:p>
            <a:pPr marL="0" indent="0">
              <a:buNone/>
            </a:pPr>
            <a:r>
              <a:rPr lang="en-US" dirty="0" smtClean="0">
                <a:latin typeface="Times"/>
                <a:cs typeface="Times"/>
              </a:rPr>
              <a:t>      </a:t>
            </a:r>
            <a:r>
              <a:rPr lang="en-US" dirty="0" err="1" smtClean="0">
                <a:latin typeface="Times"/>
                <a:cs typeface="Times"/>
              </a:rPr>
              <a:t>Biblioteka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>
                <a:latin typeface="Times"/>
                <a:cs typeface="Times"/>
              </a:rPr>
              <a:t>Publiczna w </a:t>
            </a:r>
            <a:endParaRPr lang="en-US" dirty="0" smtClean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en-US" dirty="0"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          </a:t>
            </a:r>
            <a:r>
              <a:rPr lang="en-US" dirty="0" err="1" smtClean="0">
                <a:latin typeface="Times"/>
                <a:cs typeface="Times"/>
              </a:rPr>
              <a:t>Dziielnicy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 err="1" smtClean="0">
                <a:latin typeface="Times"/>
                <a:cs typeface="Times"/>
              </a:rPr>
              <a:t>Ursus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 err="1" smtClean="0">
                <a:latin typeface="Times"/>
                <a:cs typeface="Times"/>
              </a:rPr>
              <a:t>Warszaw</a:t>
            </a:r>
            <a:r>
              <a:rPr lang="en-US" dirty="0" smtClean="0">
                <a:latin typeface="Times"/>
                <a:cs typeface="Times"/>
              </a:rPr>
              <a:t> 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677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003" y="1072009"/>
            <a:ext cx="6397813" cy="1143000"/>
          </a:xfrm>
        </p:spPr>
        <p:txBody>
          <a:bodyPr/>
          <a:lstStyle/>
          <a:p>
            <a:pPr algn="l"/>
            <a:r>
              <a:rPr lang="bg-BG" b="1" dirty="0" smtClean="0">
                <a:latin typeface="Times"/>
                <a:cs typeface="Times"/>
              </a:rPr>
              <a:t>AQ</a:t>
            </a:r>
            <a:r>
              <a:rPr lang="en-US" b="1" dirty="0">
                <a:latin typeface="Times"/>
                <a:cs typeface="Times"/>
              </a:rPr>
              <a:t>U</a:t>
            </a:r>
            <a:r>
              <a:rPr lang="bg-BG" b="1" dirty="0" smtClean="0">
                <a:latin typeface="Times"/>
                <a:cs typeface="Times"/>
              </a:rPr>
              <a:t>A  </a:t>
            </a:r>
            <a:r>
              <a:rPr lang="bg-BG" b="1" dirty="0">
                <a:latin typeface="Times"/>
                <a:cs typeface="Times"/>
              </a:rPr>
              <a:t>NARRABILIS</a:t>
            </a:r>
            <a:r>
              <a:rPr lang="en-US" dirty="0">
                <a:latin typeface="Times"/>
                <a:cs typeface="Time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589" y="2215009"/>
            <a:ext cx="3451714" cy="42196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2" y="2504089"/>
            <a:ext cx="8131917" cy="2115130"/>
          </a:xfrm>
        </p:spPr>
        <p:txBody>
          <a:bodyPr/>
          <a:lstStyle/>
          <a:p>
            <a:pPr lvl="0"/>
            <a:r>
              <a:rPr lang="bg-BG" dirty="0">
                <a:latin typeface="Times"/>
                <a:cs typeface="Times"/>
              </a:rPr>
              <a:t>Избор на екологично важна тема</a:t>
            </a:r>
            <a:endParaRPr lang="en-US" dirty="0">
              <a:latin typeface="Times"/>
              <a:cs typeface="Times"/>
            </a:endParaRPr>
          </a:p>
          <a:p>
            <a:r>
              <a:rPr lang="bg-BG" dirty="0">
                <a:latin typeface="Times"/>
                <a:cs typeface="Times"/>
              </a:rPr>
              <a:t>Формиране на активна гражданска позиция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48677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90" y="727673"/>
            <a:ext cx="5605799" cy="1143000"/>
          </a:xfrm>
        </p:spPr>
        <p:txBody>
          <a:bodyPr/>
          <a:lstStyle/>
          <a:p>
            <a:pPr algn="l"/>
            <a:r>
              <a:rPr lang="bg-BG" b="1" dirty="0">
                <a:latin typeface="Times"/>
                <a:cs typeface="Times"/>
              </a:rPr>
              <a:t>Цели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427" y="1870673"/>
            <a:ext cx="8229600" cy="4560621"/>
          </a:xfrm>
        </p:spPr>
        <p:txBody>
          <a:bodyPr>
            <a:normAutofit/>
          </a:bodyPr>
          <a:lstStyle/>
          <a:p>
            <a:pPr lvl="0">
              <a:buFont typeface="Wingdings" charset="2"/>
              <a:buChar char="²"/>
            </a:pPr>
            <a:r>
              <a:rPr lang="bg-BG" sz="2400" dirty="0">
                <a:latin typeface="Times"/>
                <a:cs typeface="Times"/>
              </a:rPr>
              <a:t>Изготвяне на свободни образователни ресурси за обучение и нови форми на преподаване на разказвателни умения</a:t>
            </a:r>
            <a:endParaRPr lang="en-US" sz="2400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bg-BG" sz="2400" dirty="0">
                <a:latin typeface="Times"/>
                <a:cs typeface="Times"/>
              </a:rPr>
              <a:t>Придаване педагогическа стойност на разказването на истории</a:t>
            </a:r>
            <a:endParaRPr lang="en-US" sz="2400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bg-BG" sz="2400" dirty="0">
                <a:latin typeface="Times"/>
                <a:cs typeface="Times"/>
              </a:rPr>
              <a:t>Комбиниране екологично важната тема за водата с материали и методи за учене на роден и чужд език</a:t>
            </a:r>
            <a:endParaRPr lang="en-US" sz="2400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bg-BG" sz="2400" dirty="0">
                <a:latin typeface="Times"/>
                <a:cs typeface="Times"/>
              </a:rPr>
              <a:t>Осигуряване практически дидактични материали за деца и инструменти за обучение на обучители</a:t>
            </a:r>
            <a:endParaRPr lang="en-US" sz="2400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bg-BG" sz="2400" dirty="0" smtClean="0">
                <a:latin typeface="Times"/>
                <a:cs typeface="Times"/>
              </a:rPr>
              <a:t>Многоезичен </a:t>
            </a:r>
            <a:r>
              <a:rPr lang="bg-BG" sz="2400" dirty="0">
                <a:latin typeface="Times"/>
                <a:cs typeface="Times"/>
              </a:rPr>
              <a:t>подход</a:t>
            </a:r>
            <a:r>
              <a:rPr lang="bg-BG" sz="2400" b="1" dirty="0">
                <a:latin typeface="Times"/>
                <a:cs typeface="Times"/>
              </a:rPr>
              <a:t> </a:t>
            </a:r>
            <a:r>
              <a:rPr lang="bg-BG" sz="2400" dirty="0">
                <a:latin typeface="Times"/>
                <a:cs typeface="Times"/>
              </a:rPr>
              <a:t>в материалите и публикациите</a:t>
            </a:r>
            <a:endParaRPr lang="en-US" sz="2400" dirty="0">
              <a:latin typeface="Times"/>
              <a:cs typeface="Times"/>
            </a:endParaRPr>
          </a:p>
          <a:p>
            <a:pPr>
              <a:buFont typeface="Wingdings" charset="2"/>
              <a:buChar char="²"/>
            </a:pPr>
            <a:r>
              <a:rPr lang="bg-BG" sz="2400" dirty="0">
                <a:latin typeface="Times"/>
                <a:cs typeface="Times"/>
              </a:rPr>
              <a:t>Глобално споделяне на ресурси и опит на добри практики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48677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54" y="885575"/>
            <a:ext cx="720348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bg-BG" b="1" dirty="0">
                <a:latin typeface="Times"/>
                <a:cs typeface="Times"/>
              </a:rPr>
              <a:t>Развиване на разказвателни умения</a:t>
            </a:r>
            <a:r>
              <a:rPr lang="en-US" dirty="0">
                <a:latin typeface="Times"/>
                <a:cs typeface="Times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7430"/>
            <a:ext cx="8229600" cy="3225800"/>
          </a:xfrm>
        </p:spPr>
        <p:txBody>
          <a:bodyPr>
            <a:normAutofit/>
          </a:bodyPr>
          <a:lstStyle/>
          <a:p>
            <a:pPr lvl="0">
              <a:buFont typeface="Wingdings" charset="2"/>
              <a:buChar char="²"/>
            </a:pPr>
            <a:r>
              <a:rPr lang="bg-BG" dirty="0" smtClean="0">
                <a:latin typeface="Times"/>
                <a:cs typeface="Times"/>
              </a:rPr>
              <a:t> Камишибай</a:t>
            </a:r>
            <a:endParaRPr lang="en-US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bg-BG" dirty="0" smtClean="0">
                <a:latin typeface="Times"/>
                <a:cs typeface="Times"/>
              </a:rPr>
              <a:t> Куклен театър</a:t>
            </a:r>
            <a:r>
              <a:rPr lang="en-US" dirty="0" smtClean="0">
                <a:latin typeface="Times"/>
                <a:cs typeface="Times"/>
              </a:rPr>
              <a:t>/ </a:t>
            </a:r>
            <a:r>
              <a:rPr lang="bg-BG" dirty="0" smtClean="0">
                <a:latin typeface="Times"/>
                <a:cs typeface="Times"/>
              </a:rPr>
              <a:t>Театър </a:t>
            </a:r>
            <a:r>
              <a:rPr lang="bg-BG" dirty="0">
                <a:latin typeface="Times"/>
                <a:cs typeface="Times"/>
              </a:rPr>
              <a:t>на </a:t>
            </a:r>
            <a:r>
              <a:rPr lang="bg-BG" dirty="0" smtClean="0">
                <a:latin typeface="Times"/>
                <a:cs typeface="Times"/>
              </a:rPr>
              <a:t>сенките</a:t>
            </a:r>
            <a:endParaRPr lang="en-US" dirty="0" smtClean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bg-BG" dirty="0" smtClean="0">
                <a:latin typeface="Times"/>
                <a:cs typeface="Times"/>
              </a:rPr>
              <a:t> Театър </a:t>
            </a:r>
            <a:r>
              <a:rPr lang="bg-BG" dirty="0">
                <a:latin typeface="Times"/>
                <a:cs typeface="Times"/>
              </a:rPr>
              <a:t>по истории в книга</a:t>
            </a:r>
            <a:endParaRPr lang="en-US" dirty="0">
              <a:latin typeface="Times"/>
              <a:cs typeface="Times"/>
            </a:endParaRPr>
          </a:p>
          <a:p>
            <a:pPr>
              <a:buFont typeface="Wingdings" charset="2"/>
              <a:buChar char="²"/>
            </a:pPr>
            <a:r>
              <a:rPr lang="bg-BG" dirty="0" smtClean="0">
                <a:latin typeface="Times"/>
                <a:cs typeface="Times"/>
              </a:rPr>
              <a:t> Драматичен </a:t>
            </a:r>
            <a:r>
              <a:rPr lang="bg-BG" dirty="0">
                <a:latin typeface="Times"/>
                <a:cs typeface="Times"/>
              </a:rPr>
              <a:t>театър</a:t>
            </a:r>
            <a:r>
              <a:rPr lang="en-US" dirty="0">
                <a:latin typeface="Times"/>
                <a:cs typeface="Times"/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 descr="16269984507_7b343d65a7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30" y="2150821"/>
            <a:ext cx="6148792" cy="4611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677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1680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9228" y="423951"/>
            <a:ext cx="7680955" cy="57607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677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32583"/>
            <a:ext cx="5144911" cy="1143000"/>
          </a:xfrm>
        </p:spPr>
        <p:txBody>
          <a:bodyPr/>
          <a:lstStyle/>
          <a:p>
            <a:pPr algn="l"/>
            <a:r>
              <a:rPr lang="bg-BG" b="1" dirty="0">
                <a:latin typeface="Times"/>
                <a:cs typeface="Times"/>
              </a:rPr>
              <a:t>Основни дейности</a:t>
            </a:r>
            <a:r>
              <a:rPr lang="en-US" dirty="0">
                <a:latin typeface="Times"/>
                <a:cs typeface="Times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404534"/>
            <a:ext cx="8450317" cy="36809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bg-BG" dirty="0">
                <a:latin typeface="Times"/>
                <a:cs typeface="Times"/>
              </a:rPr>
              <a:t>Създаване и представяне:</a:t>
            </a:r>
            <a:endParaRPr lang="en-US" dirty="0">
              <a:latin typeface="Times"/>
              <a:cs typeface="Times"/>
            </a:endParaRPr>
          </a:p>
          <a:p>
            <a:pPr lvl="0">
              <a:buFont typeface="Wingdings" charset="2"/>
              <a:buChar char="²"/>
            </a:pPr>
            <a:r>
              <a:rPr lang="bg-BG" dirty="0" smtClean="0">
                <a:latin typeface="Times"/>
                <a:cs typeface="Times"/>
              </a:rPr>
              <a:t> 18 </a:t>
            </a:r>
            <a:r>
              <a:rPr lang="bg-BG" dirty="0">
                <a:latin typeface="Times"/>
                <a:cs typeface="Times"/>
              </a:rPr>
              <a:t>истории на тема вода, </a:t>
            </a:r>
            <a:r>
              <a:rPr lang="bg-BG" dirty="0" smtClean="0">
                <a:latin typeface="Times"/>
                <a:cs typeface="Times"/>
              </a:rPr>
              <a:t>написани </a:t>
            </a:r>
            <a:r>
              <a:rPr lang="bg-BG" dirty="0">
                <a:latin typeface="Times"/>
                <a:cs typeface="Times"/>
              </a:rPr>
              <a:t>от деца, на английски и още 8 европейски езика</a:t>
            </a:r>
            <a:endParaRPr lang="en-US" dirty="0">
              <a:latin typeface="Times"/>
              <a:cs typeface="Times"/>
            </a:endParaRPr>
          </a:p>
          <a:p>
            <a:pPr>
              <a:buFont typeface="Wingdings" charset="2"/>
              <a:buChar char="²"/>
            </a:pPr>
            <a:r>
              <a:rPr lang="bg-BG" dirty="0" smtClean="0">
                <a:latin typeface="Times"/>
                <a:cs typeface="Times"/>
              </a:rPr>
              <a:t> 72 </a:t>
            </a:r>
            <a:r>
              <a:rPr lang="bg-BG" dirty="0">
                <a:latin typeface="Times"/>
                <a:cs typeface="Times"/>
              </a:rPr>
              <a:t>пилотни, възрастово ориентирани шаблони - визуални и креативни пособия за създаване на камишибай, куклен </a:t>
            </a:r>
            <a:r>
              <a:rPr lang="bg-BG" dirty="0" smtClean="0">
                <a:latin typeface="Times"/>
                <a:cs typeface="Times"/>
              </a:rPr>
              <a:t>театър</a:t>
            </a:r>
            <a:r>
              <a:rPr lang="en-US" dirty="0" smtClean="0">
                <a:latin typeface="Times"/>
                <a:cs typeface="Times"/>
              </a:rPr>
              <a:t>,</a:t>
            </a:r>
            <a:r>
              <a:rPr lang="bg-BG" dirty="0" smtClean="0">
                <a:latin typeface="Times"/>
                <a:cs typeface="Times"/>
              </a:rPr>
              <a:t> </a:t>
            </a:r>
            <a:r>
              <a:rPr lang="bg-BG" dirty="0">
                <a:latin typeface="Times"/>
                <a:cs typeface="Times"/>
              </a:rPr>
              <a:t>театър на </a:t>
            </a:r>
            <a:r>
              <a:rPr lang="bg-BG" dirty="0" smtClean="0">
                <a:latin typeface="Times"/>
                <a:cs typeface="Times"/>
              </a:rPr>
              <a:t>сенките</a:t>
            </a:r>
            <a:r>
              <a:rPr lang="en-US" dirty="0" smtClean="0">
                <a:latin typeface="Times"/>
                <a:cs typeface="Times"/>
              </a:rPr>
              <a:t>, </a:t>
            </a:r>
            <a:r>
              <a:rPr lang="bg-BG" dirty="0" smtClean="0">
                <a:latin typeface="Times"/>
                <a:cs typeface="Times"/>
              </a:rPr>
              <a:t>театър по истории в книга и драматичен театър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90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442</Words>
  <Application>Microsoft Office PowerPoint</Application>
  <PresentationFormat>On-screen Show (4:3)</PresentationFormat>
  <Paragraphs>84</Paragraphs>
  <Slides>17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Office-Design</vt:lpstr>
      <vt:lpstr>Slide 1</vt:lpstr>
      <vt:lpstr>Децата – богатство и бъдеще </vt:lpstr>
      <vt:lpstr>РБ „Пенчо Славейков“ - ангажираност и отговорност към младото поколение </vt:lpstr>
      <vt:lpstr>Партньори</vt:lpstr>
      <vt:lpstr>AQUA  NARRABILIS </vt:lpstr>
      <vt:lpstr>Цели </vt:lpstr>
      <vt:lpstr>Развиване на разказвателни умения </vt:lpstr>
      <vt:lpstr>Slide 8</vt:lpstr>
      <vt:lpstr>Основни дейности </vt:lpstr>
      <vt:lpstr>Основни дейности                  (2)</vt:lpstr>
      <vt:lpstr>Началото...</vt:lpstr>
      <vt:lpstr>Slide 12</vt:lpstr>
      <vt:lpstr>AQUA Story </vt:lpstr>
      <vt:lpstr>Поглед напред </vt:lpstr>
      <vt:lpstr>AQUA  NARRABILIS - изграждане на устойчива мрежа в европейски мащаб </vt:lpstr>
      <vt:lpstr>Светът през детските очи </vt:lpstr>
      <vt:lpstr>Благодаря за вниманието!  e-mail: office@libvar.bg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Christina Weigel</dc:creator>
  <cp:lastModifiedBy>Administrator</cp:lastModifiedBy>
  <cp:revision>21</cp:revision>
  <dcterms:created xsi:type="dcterms:W3CDTF">2015-01-13T08:11:48Z</dcterms:created>
  <dcterms:modified xsi:type="dcterms:W3CDTF">2015-05-08T13:56:43Z</dcterms:modified>
</cp:coreProperties>
</file>